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</p:sldIdLst>
  <p:sldSz cx="7192963" cy="10323513"/>
  <p:notesSz cx="10234613" cy="14663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FFFF"/>
    <a:srgbClr val="2EBBB8"/>
    <a:srgbClr val="FF7C80"/>
    <a:srgbClr val="FFCCCC"/>
    <a:srgbClr val="FF5050"/>
    <a:srgbClr val="CCFFCC"/>
    <a:srgbClr val="FFCC00"/>
    <a:srgbClr val="323366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246" y="84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2024/8/26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A1F4309-2C8A-4FF4-8556-9193BE63C55A}"/>
              </a:ext>
            </a:extLst>
          </p:cNvPr>
          <p:cNvSpPr/>
          <p:nvPr/>
        </p:nvSpPr>
        <p:spPr>
          <a:xfrm>
            <a:off x="164584" y="3273674"/>
            <a:ext cx="6874333" cy="571799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92BC94A-0B30-4185-82DE-4CD85A795FDD}"/>
              </a:ext>
            </a:extLst>
          </p:cNvPr>
          <p:cNvSpPr/>
          <p:nvPr/>
        </p:nvSpPr>
        <p:spPr>
          <a:xfrm>
            <a:off x="1508392" y="67234"/>
            <a:ext cx="4149148" cy="2969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285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▪▪▪ 支部長メッセージ▪▪▪</a:t>
            </a:r>
          </a:p>
        </p:txBody>
      </p:sp>
      <p:sp>
        <p:nvSpPr>
          <p:cNvPr id="3" name="爆発: 8 pt 2">
            <a:extLst>
              <a:ext uri="{FF2B5EF4-FFF2-40B4-BE49-F238E27FC236}">
                <a16:creationId xmlns:a16="http://schemas.microsoft.com/office/drawing/2014/main" id="{6EBBC40A-1611-439C-A5FE-A4DB0DD22CC7}"/>
              </a:ext>
            </a:extLst>
          </p:cNvPr>
          <p:cNvSpPr/>
          <p:nvPr/>
        </p:nvSpPr>
        <p:spPr>
          <a:xfrm>
            <a:off x="593448" y="413290"/>
            <a:ext cx="6006066" cy="926506"/>
          </a:xfrm>
          <a:prstGeom prst="irregularSeal1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5149566-5707-47B9-9417-11EAB8941C83}"/>
              </a:ext>
            </a:extLst>
          </p:cNvPr>
          <p:cNvSpPr/>
          <p:nvPr/>
        </p:nvSpPr>
        <p:spPr>
          <a:xfrm>
            <a:off x="1648496" y="668923"/>
            <a:ext cx="4009044" cy="3549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労働災害対策、待ったなし！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C77CB86-85B5-4DF5-9615-1D04818A8C01}"/>
              </a:ext>
            </a:extLst>
          </p:cNvPr>
          <p:cNvSpPr/>
          <p:nvPr/>
        </p:nvSpPr>
        <p:spPr>
          <a:xfrm>
            <a:off x="380395" y="3352144"/>
            <a:ext cx="628890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災害の９割は</a:t>
            </a:r>
            <a:endParaRPr lang="en-US" altLang="ja-JP" sz="2800" b="1" dirty="0">
              <a:ln w="0">
                <a:solidFill>
                  <a:schemeClr val="tx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「不安全な状態」</a:t>
            </a:r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2800" b="1" dirty="0">
                <a:ln w="0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「不安全な行動」</a:t>
            </a:r>
            <a:endParaRPr lang="en-US" altLang="ja-JP" sz="2800" b="1" dirty="0">
              <a:ln w="0">
                <a:solidFill>
                  <a:srgbClr val="C00000"/>
                </a:solidFill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n w="0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の組み合わせで発生！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830DA7B-734C-B4A7-E094-D22EBAC0BF77}"/>
              </a:ext>
            </a:extLst>
          </p:cNvPr>
          <p:cNvSpPr/>
          <p:nvPr/>
        </p:nvSpPr>
        <p:spPr>
          <a:xfrm>
            <a:off x="441744" y="4961889"/>
            <a:ext cx="5978512" cy="36830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■過重労働による健康障害防⽌</a:t>
            </a: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■メンタルヘルス対策</a:t>
            </a: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■転倒・腰痛災害の予防</a:t>
            </a: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■化学物質による健康障害防⽌</a:t>
            </a: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■⽯綿による健康障害防⽌</a:t>
            </a: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■職場の受動喫煙防⽌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■治療と仕事の両⽴⽀援</a:t>
            </a: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■熱中症予防対策の推進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■産業保健活動の充実</a:t>
            </a: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■⼥性の健康課題への取組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1A32668-1518-3DFD-5680-E360FC1595E5}"/>
              </a:ext>
            </a:extLst>
          </p:cNvPr>
          <p:cNvSpPr/>
          <p:nvPr/>
        </p:nvSpPr>
        <p:spPr>
          <a:xfrm>
            <a:off x="489533" y="8734838"/>
            <a:ext cx="3323346" cy="2154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 第</a:t>
            </a:r>
            <a:r>
              <a:rPr lang="en-US" altLang="ja-JP" sz="800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75</a:t>
            </a:r>
            <a:r>
              <a:rPr lang="ja-JP" altLang="en-US" sz="800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回全国労働衛生週間準備期間に実施する事項より</a:t>
            </a:r>
          </a:p>
        </p:txBody>
      </p: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8BD674EF-68A9-4CE2-A559-C45FB2898E04}"/>
              </a:ext>
            </a:extLst>
          </p:cNvPr>
          <p:cNvCxnSpPr>
            <a:cxnSpLocks/>
          </p:cNvCxnSpPr>
          <p:nvPr/>
        </p:nvCxnSpPr>
        <p:spPr>
          <a:xfrm>
            <a:off x="304694" y="4737139"/>
            <a:ext cx="6636735" cy="0"/>
          </a:xfrm>
          <a:prstGeom prst="line">
            <a:avLst/>
          </a:prstGeom>
          <a:ln w="635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5AFD595-DAAB-A569-B4B0-0DAF2E2B1703}"/>
              </a:ext>
            </a:extLst>
          </p:cNvPr>
          <p:cNvGrpSpPr/>
          <p:nvPr/>
        </p:nvGrpSpPr>
        <p:grpSpPr>
          <a:xfrm>
            <a:off x="170398" y="1290529"/>
            <a:ext cx="6890124" cy="1848159"/>
            <a:chOff x="196156" y="1336068"/>
            <a:chExt cx="6890124" cy="1764544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6B7C9C02-9D32-1829-535B-D818C4AA5287}"/>
                </a:ext>
              </a:extLst>
            </p:cNvPr>
            <p:cNvSpPr/>
            <p:nvPr/>
          </p:nvSpPr>
          <p:spPr>
            <a:xfrm>
              <a:off x="196156" y="1339389"/>
              <a:ext cx="6890124" cy="176122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4000" b="1" dirty="0">
                  <a:ln w="1270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「全国労働衛生週間」</a:t>
              </a:r>
              <a:r>
                <a:rPr lang="ja-JP" altLang="en-US" sz="4000" b="1" dirty="0">
                  <a:ln w="127000">
                    <a:solidFill>
                      <a:schemeClr val="accent1"/>
                    </a:solidFill>
                  </a:ln>
                  <a:solidFill>
                    <a:schemeClr val="accen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前後の月を含めて</a:t>
              </a:r>
              <a:endParaRPr lang="en-US" altLang="ja-JP" sz="4000" b="1" dirty="0">
                <a:ln w="12700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dirty="0">
                  <a:ln w="127000">
                    <a:solidFill>
                      <a:schemeClr val="accent1"/>
                    </a:solidFill>
                  </a:ln>
                  <a:solidFill>
                    <a:schemeClr val="accent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安全対策の見直しを！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3E384C2D-89D8-83BA-DB93-6FA08E1DE269}"/>
                </a:ext>
              </a:extLst>
            </p:cNvPr>
            <p:cNvSpPr/>
            <p:nvPr/>
          </p:nvSpPr>
          <p:spPr>
            <a:xfrm>
              <a:off x="196156" y="1336068"/>
              <a:ext cx="6890124" cy="176122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4000" b="1" dirty="0">
                  <a:ln w="9525">
                    <a:solidFill>
                      <a:srgbClr val="C00000"/>
                    </a:solidFill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「全国労働衛生週間」</a:t>
              </a:r>
              <a:r>
                <a:rPr lang="ja-JP" altLang="en-US" sz="4000" b="1" dirty="0">
                  <a:ln w="190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前後の月を含めて</a:t>
              </a:r>
              <a:endParaRPr lang="en-US" altLang="ja-JP" sz="40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dirty="0">
                  <a:ln w="1905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安全対策の見直しを！</a:t>
              </a:r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2220EFE-952D-537D-BB54-318A9ACF5E54}"/>
              </a:ext>
            </a:extLst>
          </p:cNvPr>
          <p:cNvSpPr/>
          <p:nvPr/>
        </p:nvSpPr>
        <p:spPr>
          <a:xfrm>
            <a:off x="-9391" y="2141646"/>
            <a:ext cx="3930884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令和６年</a:t>
            </a:r>
            <a:r>
              <a:rPr lang="en-US" altLang="ja-JP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</a:t>
            </a:r>
            <a:r>
              <a:rPr lang="en-US" altLang="ja-JP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日（準備期間 令和６年９月</a:t>
            </a:r>
            <a:r>
              <a:rPr lang="en-US" altLang="ja-JP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日～９月</a:t>
            </a:r>
            <a:r>
              <a:rPr lang="en-US" altLang="ja-JP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9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00AB746-694C-92E5-BB7A-F769FE840E3E}"/>
              </a:ext>
            </a:extLst>
          </p:cNvPr>
          <p:cNvSpPr/>
          <p:nvPr/>
        </p:nvSpPr>
        <p:spPr>
          <a:xfrm>
            <a:off x="4415541" y="4840212"/>
            <a:ext cx="2448055" cy="13065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Left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心身の不健康</a:t>
            </a:r>
            <a:r>
              <a:rPr lang="ja-JP" altLang="en-US" sz="4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</a:t>
            </a:r>
            <a:endParaRPr lang="en-US" altLang="ja-JP" sz="40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事故につながります</a:t>
            </a:r>
            <a:r>
              <a:rPr lang="en-US" altLang="ja-JP" sz="4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!!</a:t>
            </a:r>
            <a:endParaRPr lang="ja-JP" altLang="en-US" sz="4000" b="1" dirty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4" name="図 13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03D57239-3AC8-0897-0B85-E79A219CEE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903" y="6117452"/>
            <a:ext cx="1612552" cy="2484672"/>
          </a:xfrm>
          <a:prstGeom prst="rect">
            <a:avLst/>
          </a:prstGeom>
        </p:spPr>
      </p:pic>
      <p:sp>
        <p:nvSpPr>
          <p:cNvPr id="9" name="楕円 8">
            <a:extLst>
              <a:ext uri="{FF2B5EF4-FFF2-40B4-BE49-F238E27FC236}">
                <a16:creationId xmlns:a16="http://schemas.microsoft.com/office/drawing/2014/main" id="{3457B253-928E-2EB7-F2E0-DC79A95E908F}"/>
              </a:ext>
            </a:extLst>
          </p:cNvPr>
          <p:cNvSpPr/>
          <p:nvPr/>
        </p:nvSpPr>
        <p:spPr>
          <a:xfrm>
            <a:off x="5424269" y="8058564"/>
            <a:ext cx="1517160" cy="1517160"/>
          </a:xfrm>
          <a:prstGeom prst="ellipse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1C506A0-575B-B86C-E5A9-4BFDF92D27B4}"/>
              </a:ext>
            </a:extLst>
          </p:cNvPr>
          <p:cNvSpPr/>
          <p:nvPr/>
        </p:nvSpPr>
        <p:spPr>
          <a:xfrm>
            <a:off x="5520847" y="8235061"/>
            <a:ext cx="1347468" cy="114317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10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＜スローガン＞</a:t>
            </a:r>
            <a:endParaRPr lang="en-US" altLang="ja-JP" sz="10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推してます</a:t>
            </a:r>
            <a:endParaRPr lang="en-US" altLang="ja-JP" sz="14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みんな笑顔の</a:t>
            </a:r>
            <a:endParaRPr lang="en-US" altLang="ja-JP" sz="14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健康職場</a:t>
            </a:r>
            <a:endParaRPr lang="en-US" altLang="ja-JP" sz="14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D22C616-4BEC-DEF4-FE41-D60B92C42DB9}"/>
              </a:ext>
            </a:extLst>
          </p:cNvPr>
          <p:cNvSpPr/>
          <p:nvPr/>
        </p:nvSpPr>
        <p:spPr>
          <a:xfrm>
            <a:off x="1513102" y="9454535"/>
            <a:ext cx="428835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建設業労働災害防止協会群馬県支部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693C399-9445-5F5A-F7E5-12ED68A242B5}"/>
              </a:ext>
            </a:extLst>
          </p:cNvPr>
          <p:cNvSpPr/>
          <p:nvPr/>
        </p:nvSpPr>
        <p:spPr>
          <a:xfrm>
            <a:off x="2097255" y="9882925"/>
            <a:ext cx="3036409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371-0846</a:t>
            </a:r>
            <a:r>
              <a:rPr lang="zh-TW" altLang="en-US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群馬県前橋市元総社町</a:t>
            </a:r>
            <a:r>
              <a:rPr lang="en-US" altLang="zh-TW" sz="1100" b="1" dirty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2-5-3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3DC7031-6549-4254-955D-90E663EF45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94" b="97155" l="1898" r="94505">
                        <a14:foregroundMark x1="30969" y1="17012" x2="28072" y2="18731"/>
                        <a14:foregroundMark x1="31968" y1="14997" x2="32468" y2="17309"/>
                        <a14:foregroundMark x1="35365" y1="21636" x2="16883" y2="16123"/>
                        <a14:foregroundMark x1="16883" y1="16123" x2="38062" y2="8477"/>
                        <a14:foregroundMark x1="38062" y1="8477" x2="55245" y2="13041"/>
                        <a14:foregroundMark x1="55245" y1="13041" x2="55245" y2="13574"/>
                        <a14:foregroundMark x1="47952" y1="18494" x2="50350" y2="19324"/>
                        <a14:foregroundMark x1="7193" y1="47540" x2="18282" y2="37344"/>
                        <a14:foregroundMark x1="18282" y1="37344" x2="20280" y2="37759"/>
                        <a14:foregroundMark x1="49451" y1="47007" x2="63636" y2="33966"/>
                        <a14:foregroundMark x1="63636" y1="33966" x2="47153" y2="40723"/>
                        <a14:foregroundMark x1="47153" y1="40723" x2="53746" y2="38352"/>
                        <a14:foregroundMark x1="45554" y1="41494" x2="65235" y2="41909"/>
                        <a14:foregroundMark x1="65235" y1="41909" x2="67832" y2="33729"/>
                        <a14:foregroundMark x1="38761" y1="42976" x2="38761" y2="37759"/>
                        <a14:foregroundMark x1="45055" y1="37167" x2="45055" y2="37167"/>
                        <a14:foregroundMark x1="37263" y1="34914" x2="64436" y2="29994"/>
                        <a14:foregroundMark x1="23676" y1="55365" x2="29471" y2="47007"/>
                        <a14:foregroundMark x1="33866" y1="94843" x2="33367" y2="91642"/>
                        <a14:foregroundMark x1="60639" y1="96858" x2="64436" y2="97155"/>
                        <a14:foregroundMark x1="53746" y1="74392" x2="54745" y2="70362"/>
                        <a14:foregroundMark x1="53347" y1="69472" x2="53746" y2="69176"/>
                        <a14:foregroundMark x1="28072" y1="80439" x2="28072" y2="80439"/>
                        <a14:foregroundMark x1="28072" y1="78660" x2="25175" y2="80439"/>
                        <a14:foregroundMark x1="23177" y1="83580" x2="8192" y2="81565"/>
                        <a14:foregroundMark x1="12488" y1="32306" x2="14985" y2="18494"/>
                        <a14:foregroundMark x1="14985" y1="18494" x2="30869" y2="10373"/>
                        <a14:foregroundMark x1="30869" y1="10373" x2="48651" y2="7647"/>
                        <a14:foregroundMark x1="48651" y1="7647" x2="62937" y2="16835"/>
                        <a14:foregroundMark x1="62937" y1="16835" x2="39361" y2="27445"/>
                        <a14:foregroundMark x1="39361" y1="27445" x2="28571" y2="16123"/>
                        <a14:foregroundMark x1="28571" y1="16123" x2="22278" y2="24244"/>
                        <a14:foregroundMark x1="46953" y1="26556" x2="67632" y2="25193"/>
                        <a14:foregroundMark x1="67632" y1="25193" x2="72228" y2="23059"/>
                        <a14:foregroundMark x1="16384" y1="33432" x2="28472" y2="22999"/>
                        <a14:foregroundMark x1="28472" y1="22999" x2="21279" y2="30290"/>
                        <a14:foregroundMark x1="46553" y1="17309" x2="50350" y2="18494"/>
                        <a14:foregroundMark x1="11588" y1="21932" x2="18082" y2="11737"/>
                        <a14:foregroundMark x1="18082" y1="11737" x2="33666" y2="4624"/>
                        <a14:foregroundMark x1="33666" y1="4624" x2="24176" y2="5513"/>
                        <a14:foregroundMark x1="37263" y1="3794" x2="37263" y2="3794"/>
                        <a14:foregroundMark x1="41159" y1="30883" x2="38162" y2="44813"/>
                        <a14:foregroundMark x1="38162" y1="44813" x2="57642" y2="50563"/>
                        <a14:foregroundMark x1="57642" y1="50563" x2="65934" y2="46414"/>
                        <a14:foregroundMark x1="77123" y1="44695" x2="57343" y2="51393"/>
                        <a14:foregroundMark x1="57343" y1="51393" x2="45055" y2="50148"/>
                        <a14:foregroundMark x1="68332" y1="29994" x2="81219" y2="40664"/>
                        <a14:foregroundMark x1="81219" y1="40664" x2="68931" y2="51689"/>
                        <a14:foregroundMark x1="68931" y1="51689" x2="61039" y2="52164"/>
                        <a14:foregroundMark x1="35864" y1="57084" x2="17782" y2="52223"/>
                        <a14:foregroundMark x1="17782" y1="52223" x2="21279" y2="45821"/>
                        <a14:foregroundMark x1="67433" y1="58803" x2="75624" y2="65442"/>
                        <a14:foregroundMark x1="53746" y1="76111" x2="47952" y2="71488"/>
                        <a14:foregroundMark x1="25674" y1="33136" x2="25674" y2="33136"/>
                        <a14:foregroundMark x1="90709" y1="45821" x2="94605" y2="48429"/>
                        <a14:foregroundMark x1="7393" y1="16420" x2="7692" y2="26675"/>
                        <a14:foregroundMark x1="1898" y1="50148" x2="2797" y2="45110"/>
                        <a14:backgroundMark x1="44056" y1="92828" x2="44056" y2="928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20" y="8907343"/>
            <a:ext cx="796388" cy="134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2830</TotalTime>
  <Words>201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WS007</cp:lastModifiedBy>
  <cp:revision>141</cp:revision>
  <cp:lastPrinted>2024-08-25T23:51:18Z</cp:lastPrinted>
  <dcterms:created xsi:type="dcterms:W3CDTF">2018-05-28T23:26:38Z</dcterms:created>
  <dcterms:modified xsi:type="dcterms:W3CDTF">2024-08-26T09:25:04Z</dcterms:modified>
</cp:coreProperties>
</file>